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67" r:id="rId5"/>
    <p:sldId id="256" r:id="rId6"/>
    <p:sldId id="257" r:id="rId7"/>
    <p:sldId id="258" r:id="rId8"/>
    <p:sldId id="259" r:id="rId9"/>
    <p:sldId id="262" r:id="rId10"/>
    <p:sldId id="266" r:id="rId11"/>
    <p:sldId id="260" r:id="rId12"/>
    <p:sldId id="261" r:id="rId13"/>
    <p:sldId id="268" r:id="rId14"/>
    <p:sldId id="263" r:id="rId15"/>
    <p:sldId id="264" r:id="rId16"/>
    <p:sldId id="269" r:id="rId17"/>
    <p:sldId id="270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D200"/>
    <a:srgbClr val="D8D922"/>
    <a:srgbClr val="D8DA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99" autoAdjust="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E649E-AADB-4277-9FC7-26EF5F47695D}" type="datetimeFigureOut">
              <a:rPr lang="nl-NL" smtClean="0"/>
              <a:t>10-9-2020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564BC-63A3-4914-8A80-BA5CA495BB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356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363" y="6147302"/>
            <a:ext cx="582440" cy="595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156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678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6895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363" y="6147302"/>
            <a:ext cx="582440" cy="595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314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913247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 descr="Afbeelding met tekening&#10;&#10;Automatisch gegenereerde beschrijving">
            <a:extLst>
              <a:ext uri="{FF2B5EF4-FFF2-40B4-BE49-F238E27FC236}">
                <a16:creationId xmlns:a16="http://schemas.microsoft.com/office/drawing/2014/main" id="{0BBCD121-3E6D-43BF-8A2A-9C5D058C1E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32"/>
          <a:stretch/>
        </p:blipFill>
        <p:spPr>
          <a:xfrm>
            <a:off x="1088967" y="6174136"/>
            <a:ext cx="548639" cy="547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4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846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5454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2554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4270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5370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92" y="6212255"/>
            <a:ext cx="12086830" cy="656855"/>
          </a:xfrm>
          <a:prstGeom prst="rect">
            <a:avLst/>
          </a:prstGeom>
        </p:spPr>
      </p:pic>
      <p:sp>
        <p:nvSpPr>
          <p:cNvPr id="13" name="Rechthoek 12"/>
          <p:cNvSpPr/>
          <p:nvPr userDrawn="1"/>
        </p:nvSpPr>
        <p:spPr>
          <a:xfrm>
            <a:off x="2586039" y="6212255"/>
            <a:ext cx="9605962" cy="645745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 userDrawn="1"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 userDrawn="1"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 userDrawn="1"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5D006-C1B4-42B6-9697-FCB8ED93A34E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864" y="6212255"/>
            <a:ext cx="483759" cy="50922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73" t="-378518" r="-15473" b="378518"/>
          <a:stretch/>
        </p:blipFill>
        <p:spPr>
          <a:xfrm>
            <a:off x="1432861" y="3028894"/>
            <a:ext cx="9326277" cy="800212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55" r="23270" b="25470"/>
          <a:stretch/>
        </p:blipFill>
        <p:spPr>
          <a:xfrm>
            <a:off x="28975" y="6206307"/>
            <a:ext cx="1085952" cy="46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443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4V1V7aToJR0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nbpHZbk8a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218FED7-AB46-4296-A2AB-73E4BDC03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FFC000"/>
                </a:solidFill>
              </a:rPr>
              <a:t>Marketing &amp; communicatie</a:t>
            </a:r>
            <a:r>
              <a:rPr lang="nl-NL" dirty="0">
                <a:solidFill>
                  <a:srgbClr val="FFC000"/>
                </a:solidFill>
              </a:rPr>
              <a:t> 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910A9D3-44B0-412E-9D51-FA1C2DD5E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33347" y="1736252"/>
            <a:ext cx="2562138" cy="2032801"/>
          </a:xfrm>
        </p:spPr>
        <p:txBody>
          <a:bodyPr/>
          <a:lstStyle/>
          <a:p>
            <a:pPr marL="0" indent="0">
              <a:buNone/>
            </a:pPr>
            <a:r>
              <a:rPr lang="nl-NL" sz="1400" b="1" dirty="0"/>
              <a:t>IBS Thema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Projectmanagement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Financiën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>
                <a:solidFill>
                  <a:srgbClr val="FFC000"/>
                </a:solidFill>
              </a:rPr>
              <a:t> </a:t>
            </a:r>
            <a:r>
              <a:rPr lang="nl-NL" sz="1400" b="1" dirty="0">
                <a:solidFill>
                  <a:srgbClr val="FFC000"/>
                </a:solidFill>
              </a:rPr>
              <a:t>Marketing &amp; communicatie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De verborgen impact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Samenwerken</a:t>
            </a:r>
          </a:p>
        </p:txBody>
      </p:sp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B5E90D55-298E-4509-878D-C4E228CD5F8E}"/>
              </a:ext>
            </a:extLst>
          </p:cNvPr>
          <p:cNvSpPr txBox="1">
            <a:spLocks/>
          </p:cNvSpPr>
          <p:nvPr/>
        </p:nvSpPr>
        <p:spPr bwMode="auto">
          <a:xfrm>
            <a:off x="1917856" y="1712880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2000" b="1" dirty="0"/>
              <a:t>Begrippen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2000" dirty="0"/>
              <a:t> Missie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2000" dirty="0"/>
              <a:t> Visie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sz="2000" dirty="0"/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2D05C487-7FDA-4DD4-A64C-272352214795}"/>
              </a:ext>
            </a:extLst>
          </p:cNvPr>
          <p:cNvSpPr txBox="1">
            <a:spLocks/>
          </p:cNvSpPr>
          <p:nvPr/>
        </p:nvSpPr>
        <p:spPr bwMode="auto">
          <a:xfrm>
            <a:off x="603309" y="5736482"/>
            <a:ext cx="11241946" cy="32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nl-NL" sz="1400" dirty="0"/>
          </a:p>
        </p:txBody>
      </p:sp>
      <p:graphicFrame>
        <p:nvGraphicFramePr>
          <p:cNvPr id="13" name="Tabel 13">
            <a:extLst>
              <a:ext uri="{FF2B5EF4-FFF2-40B4-BE49-F238E27FC236}">
                <a16:creationId xmlns:a16="http://schemas.microsoft.com/office/drawing/2014/main" id="{BBD81BF5-9E86-4852-B783-21B8761DB99C}"/>
              </a:ext>
            </a:extLst>
          </p:cNvPr>
          <p:cNvGraphicFramePr>
            <a:graphicFrameLocks noGrp="1"/>
          </p:cNvGraphicFramePr>
          <p:nvPr/>
        </p:nvGraphicFramePr>
        <p:xfrm>
          <a:off x="2177583" y="5714290"/>
          <a:ext cx="7836833" cy="3708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377505">
                  <a:extLst>
                    <a:ext uri="{9D8B030D-6E8A-4147-A177-3AD203B41FA5}">
                      <a16:colId xmlns:a16="http://schemas.microsoft.com/office/drawing/2014/main" val="401518534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tx1"/>
                          </a:solidFill>
                        </a:rPr>
                        <a:t>Week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15" name="Afbeelding 14">
            <a:extLst>
              <a:ext uri="{FF2B5EF4-FFF2-40B4-BE49-F238E27FC236}">
                <a16:creationId xmlns:a16="http://schemas.microsoft.com/office/drawing/2014/main" id="{3C8AD9AC-786C-41FA-8D3C-1F579EA918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5AF66FF2-65B5-4E75-80FB-1AD095EE089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8" name="Tijdelijke aanduiding voor inhoud 5">
            <a:extLst>
              <a:ext uri="{FF2B5EF4-FFF2-40B4-BE49-F238E27FC236}">
                <a16:creationId xmlns:a16="http://schemas.microsoft.com/office/drawing/2014/main" id="{D8729D5A-9FCE-424A-BA8D-CF5994EDB1B6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400" b="1" dirty="0"/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Plan van aanpak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Presentaties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72ADD984-4BEC-4118-974C-4F5B62A3377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Missie en visie bepalen a.d.h.v. reclame</a:t>
            </a:r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205273" y="1825625"/>
            <a:ext cx="11849877" cy="435133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nl-NL" sz="3300" b="1" dirty="0"/>
              <a:t>Visie </a:t>
            </a:r>
          </a:p>
          <a:p>
            <a:pPr marL="457200" lvl="1" indent="0">
              <a:buNone/>
            </a:pPr>
            <a:r>
              <a:rPr lang="nl-NL" sz="2800" dirty="0">
                <a:solidFill>
                  <a:srgbClr val="333333"/>
                </a:solidFill>
                <a:latin typeface="RijksOverheidSans"/>
              </a:rPr>
              <a:t>Hoe zien wij onszelf in de wereld van morgen?</a:t>
            </a:r>
          </a:p>
          <a:p>
            <a:pPr marL="457200" lvl="1" indent="0">
              <a:buNone/>
            </a:pPr>
            <a:endParaRPr lang="nl-NL" sz="3000" dirty="0"/>
          </a:p>
          <a:p>
            <a:pPr marL="457200" lvl="1" indent="0">
              <a:buNone/>
            </a:pPr>
            <a:endParaRPr lang="nl-NL" sz="3000" dirty="0"/>
          </a:p>
          <a:p>
            <a:pPr marL="457200" lvl="1" indent="0">
              <a:buNone/>
            </a:pPr>
            <a:endParaRPr lang="en-US" sz="3200" i="1" dirty="0"/>
          </a:p>
          <a:p>
            <a:pPr marL="457200" lvl="1" indent="0">
              <a:buNone/>
            </a:pPr>
            <a:r>
              <a:rPr lang="en-US" sz="3200" i="1" dirty="0"/>
              <a:t>“to remain the most authentic, connected, and distinctive brand.”</a:t>
            </a:r>
          </a:p>
          <a:p>
            <a:pPr marL="457200" lvl="1" indent="0">
              <a:buNone/>
            </a:pPr>
            <a:endParaRPr lang="nl-NL" sz="3000" dirty="0"/>
          </a:p>
          <a:p>
            <a:pPr marL="1371600" lvl="3" indent="0">
              <a:buNone/>
            </a:pPr>
            <a:endParaRPr lang="nl-NL" dirty="0"/>
          </a:p>
          <a:p>
            <a:pPr marL="457200" lvl="1" indent="0" algn="ctr">
              <a:buNone/>
            </a:pPr>
            <a:r>
              <a:rPr lang="nl-NL" dirty="0"/>
              <a:t>“een authentiek, verbonden en onderscheidend merk te blijven”</a:t>
            </a:r>
          </a:p>
          <a:p>
            <a:endParaRPr lang="nl-NL" dirty="0"/>
          </a:p>
        </p:txBody>
      </p:sp>
      <p:pic>
        <p:nvPicPr>
          <p:cNvPr id="5" name="Afbeelding 4" descr="nik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08881" y="3133544"/>
            <a:ext cx="1774238" cy="86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650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Missie en visie bepalen a.d.h.v. reclame</a:t>
            </a:r>
          </a:p>
        </p:txBody>
      </p:sp>
      <p:pic>
        <p:nvPicPr>
          <p:cNvPr id="3" name="4V1V7aToJR0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34073" y="1338942"/>
            <a:ext cx="8528180" cy="4797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764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Missie en visie bepalen a.d.h.v. reclame</a:t>
            </a:r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205273" y="1825625"/>
            <a:ext cx="11849877" cy="435133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nl-NL" sz="3300" b="1" dirty="0"/>
              <a:t>Missie </a:t>
            </a:r>
          </a:p>
          <a:p>
            <a:pPr marL="457200" lvl="1" indent="0">
              <a:buNone/>
            </a:pPr>
            <a:r>
              <a:rPr lang="nl-NL" sz="2800" i="1" dirty="0"/>
              <a:t>Waarden en identiteit. Wie zijn we, wat zijn onze waarden?</a:t>
            </a:r>
          </a:p>
          <a:p>
            <a:pPr marL="457200" lvl="1" indent="0">
              <a:buNone/>
            </a:pPr>
            <a:endParaRPr lang="nl-NL" sz="3000" dirty="0"/>
          </a:p>
          <a:p>
            <a:pPr marL="457200" lvl="1" indent="0">
              <a:buNone/>
            </a:pPr>
            <a:endParaRPr lang="nl-NL" sz="3000" dirty="0"/>
          </a:p>
          <a:p>
            <a:pPr marL="457200" lvl="1" indent="0">
              <a:buNone/>
            </a:pPr>
            <a:endParaRPr lang="en-US" sz="3200" i="1" dirty="0"/>
          </a:p>
          <a:p>
            <a:pPr marL="457200" lvl="1" indent="0" algn="ctr">
              <a:buNone/>
            </a:pPr>
            <a:r>
              <a:rPr lang="nl-NL" sz="3200" dirty="0"/>
              <a:t>“het aanbieden van een breed assortiment functionele en goed vormgegeven woonartikelen tegen zulke lage prijzen dat zoveel mogelijk mensen in staat zijn deze producten te kopen.”</a:t>
            </a:r>
            <a:endParaRPr lang="nl-NL" sz="3000" dirty="0"/>
          </a:p>
          <a:p>
            <a:pPr marL="1371600" lvl="3" indent="0" algn="ctr">
              <a:buNone/>
            </a:pPr>
            <a:endParaRPr lang="nl-NL" dirty="0"/>
          </a:p>
          <a:p>
            <a:pPr marL="457200" lvl="1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102" y="3320202"/>
            <a:ext cx="1315666" cy="72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049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Missie en visie bepalen a.d.h.v. reclame</a:t>
            </a:r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205273" y="1825625"/>
            <a:ext cx="11849877" cy="435133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nl-NL" sz="3300" b="1" dirty="0"/>
              <a:t>Visie </a:t>
            </a:r>
          </a:p>
          <a:p>
            <a:pPr marL="457200" lvl="1" indent="0">
              <a:buNone/>
            </a:pPr>
            <a:r>
              <a:rPr lang="nl-NL" sz="2800" dirty="0">
                <a:solidFill>
                  <a:srgbClr val="333333"/>
                </a:solidFill>
                <a:latin typeface="RijksOverheidSans"/>
              </a:rPr>
              <a:t>Hoe zien wij onszelf in de wereld van morgen?</a:t>
            </a:r>
          </a:p>
          <a:p>
            <a:pPr marL="457200" lvl="1" indent="0">
              <a:buNone/>
            </a:pPr>
            <a:endParaRPr lang="nl-NL" sz="3000" dirty="0"/>
          </a:p>
          <a:p>
            <a:pPr marL="457200" lvl="1" indent="0">
              <a:buNone/>
            </a:pPr>
            <a:endParaRPr lang="nl-NL" sz="3000" dirty="0"/>
          </a:p>
          <a:p>
            <a:pPr marL="457200" lvl="1" indent="0">
              <a:buNone/>
            </a:pPr>
            <a:endParaRPr lang="en-US" sz="3200" i="1" dirty="0"/>
          </a:p>
          <a:p>
            <a:pPr marL="457200" lvl="1" indent="0">
              <a:buNone/>
            </a:pPr>
            <a:r>
              <a:rPr lang="nl-NL" sz="3200" i="1" dirty="0"/>
              <a:t>“Een beter dagelijks leven creëren voor zo veel mogelijk mensen” </a:t>
            </a:r>
            <a:endParaRPr lang="nl-NL" dirty="0"/>
          </a:p>
          <a:p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CF2A7F97-D08D-4EE6-9AB2-5E76BDE24A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102" y="3320202"/>
            <a:ext cx="1315666" cy="72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49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Opdracht</a:t>
            </a:r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205273" y="1825625"/>
            <a:ext cx="11849877" cy="4351338"/>
          </a:xfrm>
        </p:spPr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r>
              <a:rPr lang="nl-NL" sz="3300" dirty="0"/>
              <a:t>Jullie gaan een bijeenkomst organiseren voor Helicon MBO Tilburg. Om dit zo goed mogelijk uit te voeren moet je weten wat de missie en visie is van deze organisatie.</a:t>
            </a:r>
          </a:p>
          <a:p>
            <a:pPr marL="457200" lvl="1" indent="0">
              <a:buNone/>
            </a:pPr>
            <a:endParaRPr lang="nl-NL" sz="3300" dirty="0"/>
          </a:p>
          <a:p>
            <a:pPr marL="971550" lvl="1" indent="-514350">
              <a:buFont typeface="+mj-lt"/>
              <a:buAutoNum type="arabicParenR"/>
            </a:pPr>
            <a:r>
              <a:rPr lang="nl-NL" sz="3300" dirty="0"/>
              <a:t>Wat is de </a:t>
            </a:r>
            <a:r>
              <a:rPr lang="nl-NL" sz="3300" b="1" dirty="0"/>
              <a:t>missie</a:t>
            </a:r>
            <a:r>
              <a:rPr lang="nl-NL" sz="3300" dirty="0"/>
              <a:t> van Helicon MBO Tilburg?</a:t>
            </a:r>
          </a:p>
          <a:p>
            <a:pPr lvl="3"/>
            <a:r>
              <a:rPr lang="nl-NL" sz="2700" dirty="0"/>
              <a:t>Wie zijn we?</a:t>
            </a:r>
          </a:p>
          <a:p>
            <a:pPr lvl="3"/>
            <a:r>
              <a:rPr lang="nl-NL" sz="2700" dirty="0"/>
              <a:t>Wat doen we?</a:t>
            </a:r>
          </a:p>
          <a:p>
            <a:pPr lvl="3"/>
            <a:r>
              <a:rPr lang="nl-NL" sz="2700" dirty="0"/>
              <a:t>Voor wie doen we dat?</a:t>
            </a:r>
          </a:p>
          <a:p>
            <a:pPr lvl="3"/>
            <a:r>
              <a:rPr lang="nl-NL" sz="2700" dirty="0"/>
              <a:t>Hoe doen we dat?</a:t>
            </a:r>
          </a:p>
          <a:p>
            <a:pPr lvl="3"/>
            <a:endParaRPr lang="nl-NL" sz="2700" dirty="0"/>
          </a:p>
          <a:p>
            <a:pPr marL="971550" lvl="1" indent="-514350">
              <a:buFont typeface="+mj-lt"/>
              <a:buAutoNum type="arabicParenR"/>
            </a:pPr>
            <a:r>
              <a:rPr lang="nl-NL" sz="3300" dirty="0"/>
              <a:t>Wat is de </a:t>
            </a:r>
            <a:r>
              <a:rPr lang="nl-NL" sz="3300" b="1" dirty="0"/>
              <a:t>visie</a:t>
            </a:r>
            <a:r>
              <a:rPr lang="nl-NL" sz="3300" dirty="0"/>
              <a:t> van Helicon MBO Tilburg?</a:t>
            </a:r>
          </a:p>
          <a:p>
            <a:pPr lvl="3"/>
            <a:r>
              <a:rPr lang="nl-NL" sz="2700" dirty="0"/>
              <a:t>Hoe ziet de omgeving van onze organisatie er in de verre toekomst uit?</a:t>
            </a:r>
          </a:p>
          <a:p>
            <a:pPr lvl="3"/>
            <a:r>
              <a:rPr lang="nl-NL" sz="2700" dirty="0"/>
              <a:t>Wat willen we als organisatie tegen die tijd bereikt hebben?</a:t>
            </a:r>
          </a:p>
          <a:p>
            <a:pPr lvl="3"/>
            <a:r>
              <a:rPr lang="nl-NL" sz="2700" dirty="0"/>
              <a:t>Langs welke weg gaan we die positie bereiken?</a:t>
            </a:r>
          </a:p>
          <a:p>
            <a:pPr marL="914400" lvl="2" indent="0">
              <a:buNone/>
            </a:pPr>
            <a:endParaRPr lang="nl-NL" sz="2900" dirty="0"/>
          </a:p>
          <a:p>
            <a:pPr marL="1428750" lvl="2" indent="-514350">
              <a:buFont typeface="+mj-lt"/>
              <a:buAutoNum type="arabicParenR"/>
            </a:pPr>
            <a:endParaRPr lang="nl-NL" sz="2900" dirty="0"/>
          </a:p>
          <a:p>
            <a:pPr marL="914400" lvl="2" indent="0">
              <a:buNone/>
            </a:pPr>
            <a:endParaRPr lang="nl-NL" sz="2900" dirty="0"/>
          </a:p>
          <a:p>
            <a:pPr marL="457200" lvl="1" indent="0">
              <a:buNone/>
            </a:pPr>
            <a:endParaRPr lang="nl-NL" sz="3300" b="1" dirty="0"/>
          </a:p>
          <a:p>
            <a:endParaRPr lang="nl-NL" dirty="0"/>
          </a:p>
        </p:txBody>
      </p:sp>
      <p:pic>
        <p:nvPicPr>
          <p:cNvPr id="6" name="Afbeelding 5" descr="Afbeelding met tekening&#10;&#10;Automatisch gegenereerde beschrijving">
            <a:extLst>
              <a:ext uri="{FF2B5EF4-FFF2-40B4-BE49-F238E27FC236}">
                <a16:creationId xmlns:a16="http://schemas.microsoft.com/office/drawing/2014/main" id="{A8CDC71E-FF35-4E35-A56C-08E49380A7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0917" y="230188"/>
            <a:ext cx="5003961" cy="114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441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4950" y="1493704"/>
            <a:ext cx="9144000" cy="1646595"/>
          </a:xfrm>
        </p:spPr>
        <p:txBody>
          <a:bodyPr>
            <a:normAutofit fontScale="90000"/>
          </a:bodyPr>
          <a:lstStyle/>
          <a:p>
            <a:br>
              <a:rPr lang="nl-NL" sz="3600" dirty="0">
                <a:latin typeface="Agency FB" panose="020B0503020202020204" pitchFamily="34" charset="0"/>
              </a:rPr>
            </a:br>
            <a:br>
              <a:rPr lang="nl-NL" sz="8000" b="1" dirty="0">
                <a:latin typeface="Agency FB" panose="020B0503020202020204" pitchFamily="34" charset="0"/>
              </a:rPr>
            </a:br>
            <a:r>
              <a:rPr lang="nl-NL" sz="8000" b="1" dirty="0">
                <a:latin typeface="Agency FB" panose="020B0503020202020204" pitchFamily="34" charset="0"/>
              </a:rPr>
              <a:t>Missie - Visie</a:t>
            </a:r>
            <a:br>
              <a:rPr lang="nl-NL" sz="8000" b="1" dirty="0">
                <a:latin typeface="Agency FB" panose="020B0503020202020204" pitchFamily="34" charset="0"/>
              </a:rPr>
            </a:br>
            <a:endParaRPr lang="nl-NL" sz="8000" b="1" dirty="0">
              <a:latin typeface="Agency FB" panose="020B0503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7032" y="2560877"/>
            <a:ext cx="2679836" cy="267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463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7200" b="1" dirty="0">
                <a:latin typeface="Agency FB" panose="020B0503020202020204" pitchFamily="34" charset="0"/>
              </a:rPr>
              <a:t>Vandaag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329479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sz="4400" dirty="0"/>
              <a:t> Wat is missie en visie?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4400" dirty="0"/>
              <a:t> Missie en visie bepalen a.d.h.v. reclame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4400" dirty="0"/>
              <a:t> Missie en visie bepalen a.d.h.v. de website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1059555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Wat is missie en visie?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nl-NL" sz="3600" b="1" dirty="0"/>
              <a:t>Missie</a:t>
            </a:r>
          </a:p>
          <a:p>
            <a:pPr marL="457200" lvl="1" indent="0">
              <a:buNone/>
            </a:pPr>
            <a:r>
              <a:rPr lang="nl-NL" sz="2400" b="0" i="0" dirty="0">
                <a:solidFill>
                  <a:srgbClr val="333333"/>
                </a:solidFill>
                <a:effectLst/>
                <a:latin typeface="RijksOverheidSans"/>
              </a:rPr>
              <a:t>De missie is een kort statement over het bestaansrecht van uw organisatie. </a:t>
            </a:r>
          </a:p>
          <a:p>
            <a:pPr marL="457200" lvl="1" indent="0">
              <a:buNone/>
            </a:pPr>
            <a:endParaRPr lang="nl-NL" sz="2400" b="0" i="0" dirty="0">
              <a:solidFill>
                <a:srgbClr val="333333"/>
              </a:solidFill>
              <a:effectLst/>
              <a:latin typeface="RijksOverheidSans"/>
            </a:endParaRPr>
          </a:p>
          <a:p>
            <a:pPr marL="457200" lvl="1" indent="0">
              <a:buNone/>
            </a:pPr>
            <a:r>
              <a:rPr lang="nl-NL" sz="2400" b="0" i="0" dirty="0">
                <a:solidFill>
                  <a:srgbClr val="333333"/>
                </a:solidFill>
                <a:effectLst/>
                <a:latin typeface="RijksOverheidSans"/>
              </a:rPr>
              <a:t>De missie beantwoordt deze 4 vragen:</a:t>
            </a:r>
          </a:p>
          <a:p>
            <a:pPr lvl="5"/>
            <a:r>
              <a:rPr lang="nl-NL" sz="2800" dirty="0"/>
              <a:t>Wie zijn we?</a:t>
            </a:r>
          </a:p>
          <a:p>
            <a:pPr lvl="5"/>
            <a:r>
              <a:rPr lang="nl-NL" sz="2800" dirty="0"/>
              <a:t>Wat doen we?</a:t>
            </a:r>
          </a:p>
          <a:p>
            <a:pPr lvl="5"/>
            <a:r>
              <a:rPr lang="nl-NL" sz="2800" dirty="0"/>
              <a:t>Voor wie doen we dat?</a:t>
            </a:r>
          </a:p>
          <a:p>
            <a:pPr lvl="5"/>
            <a:r>
              <a:rPr lang="nl-NL" sz="2800" dirty="0"/>
              <a:t>Hoe doen we dat?</a:t>
            </a:r>
            <a:endParaRPr lang="nl-NL" sz="1600" dirty="0"/>
          </a:p>
          <a:p>
            <a:pPr marL="457200" lvl="1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2643" y="3191069"/>
            <a:ext cx="1711419" cy="169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957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Wat is missie en visie?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825625"/>
            <a:ext cx="11216951" cy="435133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nl-NL" sz="3300" b="1" dirty="0"/>
              <a:t>Visie</a:t>
            </a:r>
          </a:p>
          <a:p>
            <a:pPr marL="457200" lvl="1" indent="0">
              <a:buNone/>
            </a:pPr>
            <a:r>
              <a:rPr lang="nl-NL" dirty="0">
                <a:solidFill>
                  <a:srgbClr val="333333"/>
                </a:solidFill>
                <a:latin typeface="RijksOverheidSans"/>
              </a:rPr>
              <a:t>Een kort en helder antwoord op de vraag: </a:t>
            </a:r>
          </a:p>
          <a:p>
            <a:pPr marL="457200" lvl="1" indent="0">
              <a:buNone/>
            </a:pPr>
            <a:r>
              <a:rPr lang="nl-NL" dirty="0">
                <a:solidFill>
                  <a:srgbClr val="333333"/>
                </a:solidFill>
                <a:latin typeface="RijksOverheidSans"/>
              </a:rPr>
              <a:t>		</a:t>
            </a:r>
            <a:r>
              <a:rPr lang="nl-NL" i="1" dirty="0">
                <a:solidFill>
                  <a:srgbClr val="333333"/>
                </a:solidFill>
                <a:latin typeface="RijksOverheidSans"/>
              </a:rPr>
              <a:t>Hoe zien wij onszelf in de wereld van morgen?</a:t>
            </a:r>
          </a:p>
          <a:p>
            <a:pPr marL="457200" lvl="1" indent="0">
              <a:buNone/>
            </a:pPr>
            <a:endParaRPr lang="nl-NL" sz="3000" i="1" dirty="0"/>
          </a:p>
          <a:p>
            <a:pPr lvl="3"/>
            <a:r>
              <a:rPr lang="nl-NL" sz="2800" dirty="0"/>
              <a:t>Hoe ziet de omgeving van onze organisatie er in de verre toekomst uit?</a:t>
            </a:r>
          </a:p>
          <a:p>
            <a:pPr lvl="3"/>
            <a:r>
              <a:rPr lang="nl-NL" sz="2800" dirty="0"/>
              <a:t>Wat willen we als organisatie tegen die tijd bereikt hebben?</a:t>
            </a:r>
          </a:p>
          <a:p>
            <a:pPr lvl="3"/>
            <a:r>
              <a:rPr lang="nl-NL" sz="2800" dirty="0"/>
              <a:t>Langs welke weg gaan we die positie bereiken?</a:t>
            </a:r>
          </a:p>
          <a:p>
            <a:pPr marL="1371600" lvl="3" indent="0">
              <a:buNone/>
            </a:pPr>
            <a:endParaRPr lang="nl-NL" dirty="0"/>
          </a:p>
          <a:p>
            <a:pPr marL="457200" lvl="1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69567"/>
            <a:ext cx="2251107" cy="1782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253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Wat is missie en visie?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825625"/>
            <a:ext cx="11216951" cy="4351338"/>
          </a:xfrm>
        </p:spPr>
        <p:txBody>
          <a:bodyPr>
            <a:normAutofit/>
          </a:bodyPr>
          <a:lstStyle/>
          <a:p>
            <a:pPr marL="1371600" lvl="3" indent="0">
              <a:buNone/>
            </a:pPr>
            <a:endParaRPr lang="nl-NL" dirty="0"/>
          </a:p>
          <a:p>
            <a:pPr marL="457200" lvl="1" indent="0">
              <a:buNone/>
            </a:pPr>
            <a:endParaRPr lang="nl-NL" dirty="0"/>
          </a:p>
          <a:p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185633"/>
              </p:ext>
            </p:extLst>
          </p:nvPr>
        </p:nvGraphicFramePr>
        <p:xfrm>
          <a:off x="1194318" y="1541396"/>
          <a:ext cx="10159482" cy="4187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9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9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8077">
                <a:tc>
                  <a:txBody>
                    <a:bodyPr/>
                    <a:lstStyle/>
                    <a:p>
                      <a:pPr algn="ctr"/>
                      <a:r>
                        <a:rPr lang="nl-NL" sz="2800" b="1" dirty="0"/>
                        <a:t>Missie</a:t>
                      </a:r>
                      <a:endParaRPr lang="nl-NL" sz="28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b="1" dirty="0"/>
                        <a:t>Visie</a:t>
                      </a:r>
                      <a:endParaRPr lang="nl-NL" sz="28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077">
                <a:tc>
                  <a:txBody>
                    <a:bodyPr/>
                    <a:lstStyle/>
                    <a:p>
                      <a:pPr algn="ctr"/>
                      <a:r>
                        <a:rPr lang="nl-NL" sz="2800"/>
                        <a:t>Waarvoor we staan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Waarvoor we gaan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289"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Gericht op organisatie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Gericht op omgeving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289">
                <a:tc>
                  <a:txBody>
                    <a:bodyPr/>
                    <a:lstStyle/>
                    <a:p>
                      <a:pPr algn="ctr"/>
                      <a:r>
                        <a:rPr lang="nl-NL" sz="2800"/>
                        <a:t>Wie zijn we?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Hoe gaan we met de wereld om?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6289">
                <a:tc>
                  <a:txBody>
                    <a:bodyPr/>
                    <a:lstStyle/>
                    <a:p>
                      <a:pPr algn="ctr"/>
                      <a:r>
                        <a:rPr lang="nl-NL" sz="2800"/>
                        <a:t>Identiteit, waarden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Toekomst, droom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6289">
                <a:tc>
                  <a:txBody>
                    <a:bodyPr/>
                    <a:lstStyle/>
                    <a:p>
                      <a:pPr algn="ctr"/>
                      <a:r>
                        <a:rPr lang="nl-NL" sz="2800"/>
                        <a:t>Vanuit een lang verleden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Vanuit de verre toekomst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6289"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In principe tijdloos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/>
                        <a:t>Kan worden bijgesteld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228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519" y="3266339"/>
            <a:ext cx="4690861" cy="288976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4950" y="1493704"/>
            <a:ext cx="9144000" cy="1646595"/>
          </a:xfrm>
        </p:spPr>
        <p:txBody>
          <a:bodyPr>
            <a:normAutofit fontScale="90000"/>
          </a:bodyPr>
          <a:lstStyle/>
          <a:p>
            <a:br>
              <a:rPr lang="nl-NL" sz="3600" dirty="0">
                <a:latin typeface="Agency FB" panose="020B0503020202020204" pitchFamily="34" charset="0"/>
              </a:rPr>
            </a:br>
            <a:r>
              <a:rPr lang="nl-NL" sz="8000" b="1" dirty="0">
                <a:latin typeface="Agency FB" panose="020B0503020202020204" pitchFamily="34" charset="0"/>
              </a:rPr>
              <a:t>Wat ging er mis?</a:t>
            </a:r>
            <a:br>
              <a:rPr lang="nl-NL" sz="8000" b="1" dirty="0">
                <a:latin typeface="Agency FB" panose="020B0503020202020204" pitchFamily="34" charset="0"/>
              </a:rPr>
            </a:br>
            <a:r>
              <a:rPr lang="nl-NL" dirty="0">
                <a:latin typeface="Agency FB" panose="020B0503020202020204" pitchFamily="34" charset="0"/>
              </a:rPr>
              <a:t>Missie - Visie</a:t>
            </a:r>
            <a:br>
              <a:rPr lang="nl-NL" sz="2200" dirty="0">
                <a:latin typeface="Agency FB" panose="020B0503020202020204" pitchFamily="34" charset="0"/>
              </a:rPr>
            </a:br>
            <a:endParaRPr lang="nl-NL" sz="22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471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Missie en visie bepalen a.d.h.v. reclame</a:t>
            </a:r>
          </a:p>
        </p:txBody>
      </p:sp>
      <p:pic>
        <p:nvPicPr>
          <p:cNvPr id="3" name="anbpHZbk8aM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68855" y="1319260"/>
            <a:ext cx="8550999" cy="4809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246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nl-NL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Missie en visie bepalen a.d.h.v. reclame</a:t>
            </a:r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205273" y="1825625"/>
            <a:ext cx="11849877" cy="435133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nl-NL" sz="3300" b="1" dirty="0"/>
              <a:t>Missie </a:t>
            </a:r>
          </a:p>
          <a:p>
            <a:pPr marL="457200" lvl="1" indent="0">
              <a:buNone/>
            </a:pPr>
            <a:r>
              <a:rPr lang="nl-NL" sz="2800" i="1" dirty="0"/>
              <a:t>Waarden en identiteit. Wie zijn we, wat zijn onze waarden?</a:t>
            </a:r>
          </a:p>
          <a:p>
            <a:pPr marL="457200" lvl="1" indent="0">
              <a:buNone/>
            </a:pPr>
            <a:endParaRPr lang="nl-NL" sz="3000" dirty="0"/>
          </a:p>
          <a:p>
            <a:pPr marL="457200" lvl="1" indent="0">
              <a:buNone/>
            </a:pPr>
            <a:endParaRPr lang="nl-NL" sz="3000" dirty="0"/>
          </a:p>
          <a:p>
            <a:pPr marL="457200" lvl="1" indent="0">
              <a:buNone/>
            </a:pPr>
            <a:endParaRPr lang="en-US" sz="3200" i="1" dirty="0"/>
          </a:p>
          <a:p>
            <a:pPr marL="457200" lvl="1" indent="0">
              <a:buNone/>
            </a:pPr>
            <a:r>
              <a:rPr lang="en-US" sz="3200" i="1" dirty="0"/>
              <a:t>“To bring inspiration and innovation to every athlete in the world.”</a:t>
            </a:r>
          </a:p>
          <a:p>
            <a:pPr marL="457200" lvl="1" indent="0">
              <a:buNone/>
            </a:pPr>
            <a:endParaRPr lang="nl-NL" sz="3000" dirty="0"/>
          </a:p>
          <a:p>
            <a:pPr marL="1371600" lvl="3" indent="0" algn="ctr">
              <a:buNone/>
            </a:pPr>
            <a:r>
              <a:rPr lang="nl-NL" dirty="0"/>
              <a:t>“om iedere atleet ter wereld inspiratie en innovatie te bieden.”</a:t>
            </a:r>
          </a:p>
          <a:p>
            <a:pPr marL="1371600" lvl="3" indent="0" algn="ctr">
              <a:buNone/>
            </a:pPr>
            <a:endParaRPr lang="nl-NL" dirty="0"/>
          </a:p>
          <a:p>
            <a:pPr marL="457200" lvl="1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5" name="Afbeelding 4" descr="nik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08881" y="3133544"/>
            <a:ext cx="1774238" cy="86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33469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6BE1248-04D1-49D2-96BE-FF4769782821}"/>
</file>

<file path=customXml/itemProps2.xml><?xml version="1.0" encoding="utf-8"?>
<ds:datastoreItem xmlns:ds="http://schemas.openxmlformats.org/officeDocument/2006/customXml" ds:itemID="{443DAC38-F8CF-4E6F-A906-A05DA9F80E2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D45426D-6F5B-4D67-AA7A-A340E76098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6227</TotalTime>
  <Words>589</Words>
  <Application>Microsoft Office PowerPoint</Application>
  <PresentationFormat>Breedbeeld</PresentationFormat>
  <Paragraphs>118</Paragraphs>
  <Slides>14</Slides>
  <Notes>0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1" baseType="lpstr">
      <vt:lpstr>Agency FB</vt:lpstr>
      <vt:lpstr>Arial</vt:lpstr>
      <vt:lpstr>Calibri</vt:lpstr>
      <vt:lpstr>Calibri Light</vt:lpstr>
      <vt:lpstr>RijksOverheidSans</vt:lpstr>
      <vt:lpstr>Wingdings</vt:lpstr>
      <vt:lpstr>Kantoorthema</vt:lpstr>
      <vt:lpstr>Marketing &amp; communicatie </vt:lpstr>
      <vt:lpstr>  Missie - Visie </vt:lpstr>
      <vt:lpstr>Vandaag</vt:lpstr>
      <vt:lpstr>Wat is missie en visie?</vt:lpstr>
      <vt:lpstr>Wat is missie en visie?</vt:lpstr>
      <vt:lpstr>Wat is missie en visie?</vt:lpstr>
      <vt:lpstr> Wat ging er mis? Missie - Visie </vt:lpstr>
      <vt:lpstr>Missie en visie bepalen a.d.h.v. reclame</vt:lpstr>
      <vt:lpstr>Missie en visie bepalen a.d.h.v. reclame</vt:lpstr>
      <vt:lpstr>Missie en visie bepalen a.d.h.v. reclame</vt:lpstr>
      <vt:lpstr>Missie en visie bepalen a.d.h.v. reclame</vt:lpstr>
      <vt:lpstr>Missie en visie bepalen a.d.h.v. reclame</vt:lpstr>
      <vt:lpstr>Missie en visie bepalen a.d.h.v. reclame</vt:lpstr>
      <vt:lpstr>Opdracht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Stijn Weijermars</dc:creator>
  <cp:lastModifiedBy>Thomas Noordeloos</cp:lastModifiedBy>
  <cp:revision>100</cp:revision>
  <dcterms:created xsi:type="dcterms:W3CDTF">2015-02-09T20:38:33Z</dcterms:created>
  <dcterms:modified xsi:type="dcterms:W3CDTF">2020-09-10T14:58:40Z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